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7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8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2"/>
    <p:sldMasterId id="2147483653" r:id="rId3"/>
    <p:sldMasterId id="2147483655" r:id="rId4"/>
    <p:sldMasterId id="2147483657" r:id="rId5"/>
    <p:sldMasterId id="2147483659" r:id="rId6"/>
    <p:sldMasterId id="2147483661" r:id="rId7"/>
    <p:sldMasterId id="2147483665" r:id="rId8"/>
    <p:sldMasterId id="2147483669" r:id="rId9"/>
  </p:sldMasterIdLst>
  <p:notesMasterIdLst>
    <p:notesMasterId r:id="rId20"/>
  </p:notesMasterIdLst>
  <p:handoutMasterIdLst>
    <p:handoutMasterId r:id="rId21"/>
  </p:handoutMasterIdLst>
  <p:sldIdLst>
    <p:sldId id="332" r:id="rId10"/>
    <p:sldId id="319" r:id="rId11"/>
    <p:sldId id="333" r:id="rId12"/>
    <p:sldId id="321" r:id="rId13"/>
    <p:sldId id="337" r:id="rId14"/>
    <p:sldId id="322" r:id="rId15"/>
    <p:sldId id="323" r:id="rId16"/>
    <p:sldId id="324" r:id="rId17"/>
    <p:sldId id="339" r:id="rId18"/>
    <p:sldId id="340" r:id="rId19"/>
  </p:sldIdLst>
  <p:sldSz cx="12192000" cy="6858000"/>
  <p:notesSz cx="6858000" cy="9144000"/>
  <p:embeddedFontLst>
    <p:embeddedFont>
      <p:font typeface="微软雅黑" panose="020B0503020204020204" pitchFamily="34" charset="-122"/>
      <p:regular r:id="rId22"/>
      <p:bold r:id="rId23"/>
    </p:embeddedFont>
    <p:embeddedFont>
      <p:font typeface="方正粗黑宋简体" panose="02010600030101010101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等线" panose="02010600030101010101" pitchFamily="2" charset="-122"/>
      <p:regular r:id="rId30"/>
      <p:bold r:id="rId31"/>
    </p:embeddedFont>
    <p:embeddedFont>
      <p:font typeface="等线 Light" panose="02010600030101010101" pitchFamily="2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55A6"/>
    <a:srgbClr val="EA7A0C"/>
    <a:srgbClr val="F4C57A"/>
    <a:srgbClr val="E81818"/>
    <a:srgbClr val="F38417"/>
    <a:srgbClr val="F6952C"/>
    <a:srgbClr val="F0820C"/>
    <a:srgbClr val="867676"/>
    <a:srgbClr val="887875"/>
    <a:srgbClr val="EE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font" Target="fonts/font4.fntdata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font" Target="fonts/font10.fntdata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E7F24-8D84-4BD5-8D55-07F6D0ACC910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9C0F3-A26D-47D7-A60D-08D015A1B68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F0E9943-F2FC-4B95-AA6A-F0785E5291F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52962ED-E5E0-4E4F-B733-85D0B9BAD1B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1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2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段文本_1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1"/>
            </p:custDataLst>
          </p:nvPr>
        </p:nvSpPr>
        <p:spPr>
          <a:xfrm>
            <a:off x="1219200" y="2590800"/>
            <a:ext cx="9753600" cy="6096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6386" hasCustomPrompt="1"/>
            <p:custDataLst>
              <p:tags r:id="rId2"/>
            </p:custDataLst>
          </p:nvPr>
        </p:nvSpPr>
        <p:spPr>
          <a:xfrm>
            <a:off x="1219200" y="3352800"/>
            <a:ext cx="9753600" cy="9144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-635" y="0"/>
            <a:ext cx="12193270" cy="41097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635" y="4109720"/>
            <a:ext cx="12193905" cy="2747645"/>
          </a:xfrm>
          <a:prstGeom prst="rect">
            <a:avLst/>
          </a:prstGeom>
          <a:solidFill>
            <a:srgbClr val="F29E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46405" y="429260"/>
            <a:ext cx="11138535" cy="6149975"/>
          </a:xfrm>
          <a:prstGeom prst="rect">
            <a:avLst/>
          </a:prstGeom>
          <a:solidFill>
            <a:schemeClr val="bg1"/>
          </a:solidFill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11090275" y="279717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 userDrawn="1"/>
        </p:nvSpPr>
        <p:spPr>
          <a:xfrm rot="9420000">
            <a:off x="67310" y="340995"/>
            <a:ext cx="874395" cy="738505"/>
          </a:xfrm>
          <a:prstGeom prst="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2286635" y="991235"/>
            <a:ext cx="7832725" cy="834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1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cs typeface="+mn-ea"/>
                <a:sym typeface="+mn-lt"/>
              </a:rPr>
              <a:t>2025 </a:t>
            </a:r>
            <a:r>
              <a:rPr lang="zh-CN" altLang="en-US" sz="3200" b="1" dirty="0">
                <a:solidFill>
                  <a:schemeClr val="tx1"/>
                </a:solidFill>
                <a:cs typeface="+mn-ea"/>
                <a:sym typeface="+mn-lt"/>
              </a:rPr>
              <a:t>中考宝典·考点专项突破·英语课件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AFAF11-4288-4D3D-BEE5-C0FCBA2F6DB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B6BB31E-2FEA-4E21-A63F-651931C7FBF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CE56EF-EE20-4EA5-A9B6-6891F494FCBC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2E1A5E-AD75-4091-95D7-EC1725B7F0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 userDrawn="1"/>
        </p:nvSpPr>
        <p:spPr>
          <a:xfrm rot="16200000" flipH="1">
            <a:off x="7301865" y="-495935"/>
            <a:ext cx="4411345" cy="539559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 userDrawn="1"/>
        </p:nvSpPr>
        <p:spPr>
          <a:xfrm rot="16200000" flipV="1">
            <a:off x="-22225" y="1322705"/>
            <a:ext cx="5579110" cy="554736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摄图网_401078816_矩形边框（非企业商用）"/>
          <p:cNvPicPr>
            <a:picLocks noChangeAspect="1"/>
          </p:cNvPicPr>
          <p:nvPr userDrawn="1"/>
        </p:nvPicPr>
        <p:blipFill>
          <a:blip r:embed="rId2"/>
          <a:srcRect l="285" t="23128" b="20993"/>
          <a:stretch>
            <a:fillRect/>
          </a:stretch>
        </p:blipFill>
        <p:spPr>
          <a:xfrm>
            <a:off x="400685" y="102235"/>
            <a:ext cx="11725910" cy="6348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4" cstate="hq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621209" y="460601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92323" y="1902123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rgbClr val="F4C57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18017" y="3343646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/>
          <p:cNvSpPr/>
          <p:nvPr userDrawn="1"/>
        </p:nvSpPr>
        <p:spPr>
          <a:xfrm flipH="1">
            <a:off x="11118515" y="460600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13" name="任意多边形: 形状 12"/>
          <p:cNvSpPr/>
          <p:nvPr userDrawn="1"/>
        </p:nvSpPr>
        <p:spPr>
          <a:xfrm flipH="1">
            <a:off x="11118516" y="1902123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algn="ctr"/>
            <a:r>
              <a:rPr lang="zh-CN" altLang="en-US" sz="2400" kern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教学策略</a:t>
            </a:r>
          </a:p>
        </p:txBody>
      </p:sp>
      <p:sp>
        <p:nvSpPr>
          <p:cNvPr id="14" name="任意多边形: 形状 13"/>
          <p:cNvSpPr/>
          <p:nvPr userDrawn="1"/>
        </p:nvSpPr>
        <p:spPr>
          <a:xfrm flipH="1">
            <a:off x="11118516" y="3343646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教学过程</a:t>
            </a:r>
          </a:p>
        </p:txBody>
      </p:sp>
      <p:sp>
        <p:nvSpPr>
          <p:cNvPr id="15" name="任意多边形: 形状 14"/>
          <p:cNvSpPr/>
          <p:nvPr userDrawn="1"/>
        </p:nvSpPr>
        <p:spPr>
          <a:xfrm flipH="1">
            <a:off x="11118514" y="4785168"/>
            <a:ext cx="834189" cy="1708082"/>
          </a:xfrm>
          <a:custGeom>
            <a:avLst/>
            <a:gdLst>
              <a:gd name="connsiteX0" fmla="*/ 275388 w 946483"/>
              <a:gd name="connsiteY0" fmla="*/ 0 h 1957137"/>
              <a:gd name="connsiteX1" fmla="*/ 946483 w 946483"/>
              <a:gd name="connsiteY1" fmla="*/ 0 h 1957137"/>
              <a:gd name="connsiteX2" fmla="*/ 946483 w 946483"/>
              <a:gd name="connsiteY2" fmla="*/ 1957137 h 1957137"/>
              <a:gd name="connsiteX3" fmla="*/ 275388 w 946483"/>
              <a:gd name="connsiteY3" fmla="*/ 1957137 h 1957137"/>
              <a:gd name="connsiteX4" fmla="*/ 0 w 946483"/>
              <a:gd name="connsiteY4" fmla="*/ 1681749 h 1957137"/>
              <a:gd name="connsiteX5" fmla="*/ 0 w 946483"/>
              <a:gd name="connsiteY5" fmla="*/ 275388 h 1957137"/>
              <a:gd name="connsiteX6" fmla="*/ 275388 w 946483"/>
              <a:gd name="connsiteY6" fmla="*/ 0 h 195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6483" h="1957137">
                <a:moveTo>
                  <a:pt x="275388" y="0"/>
                </a:moveTo>
                <a:lnTo>
                  <a:pt x="946483" y="0"/>
                </a:lnTo>
                <a:lnTo>
                  <a:pt x="946483" y="1957137"/>
                </a:lnTo>
                <a:lnTo>
                  <a:pt x="275388" y="1957137"/>
                </a:lnTo>
                <a:cubicBezTo>
                  <a:pt x="123295" y="1957137"/>
                  <a:pt x="0" y="1833842"/>
                  <a:pt x="0" y="1681749"/>
                </a:cubicBezTo>
                <a:lnTo>
                  <a:pt x="0" y="275388"/>
                </a:lnTo>
                <a:cubicBezTo>
                  <a:pt x="0" y="123295"/>
                  <a:pt x="123295" y="0"/>
                  <a:pt x="2753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4C57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教学反思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111851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srgbClr val="887875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 userDrawn="1"/>
        </p:nvSpPr>
        <p:spPr>
          <a:xfrm flipH="1">
            <a:off x="10749914" y="4785169"/>
            <a:ext cx="609600" cy="1708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 rot="5400000">
            <a:off x="6275070" y="-2272665"/>
            <a:ext cx="95250" cy="7100570"/>
          </a:xfrm>
          <a:prstGeom prst="rect">
            <a:avLst/>
          </a:prstGeom>
          <a:solidFill>
            <a:srgbClr val="F4C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pitchFamily="34" charset="-122"/>
                  </a:rPr>
                  <a:t>学考金典</a:t>
                </a: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2924175" y="704215"/>
            <a:ext cx="6796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广西壮族自治区中小学教辅材料推荐目录品种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地</a:t>
            </a:r>
            <a:r>
              <a:rPr lang="en-US" altLang="zh-CN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理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于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师教学使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用，课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件的所有权和著作权归广西接班人教育科技有限公司所有。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任何单位或者个人未经书面许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可，不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得出于商业性目的复制、转载、摘编、改编或以其他方式使用产品封面设计、版式设计、内文内容、商业标识等。任何人不得以非法形式销售或者传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播，违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07662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2985" y="2289810"/>
            <a:ext cx="1025461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课程内容要求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1209071" y="518548"/>
            <a:ext cx="917390" cy="889944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9150" y="1665605"/>
            <a:ext cx="10570845" cy="7835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内容</a:t>
            </a: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9270525" y="4282923"/>
            <a:ext cx="3156595" cy="3092141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19150" y="616585"/>
            <a:ext cx="10570845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必修一</a:t>
            </a:r>
            <a:endParaRPr lang="zh-CN" altLang="en-US" sz="6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9150" y="2321560"/>
            <a:ext cx="105714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/>
              <a:t>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本模块主要包括三方面内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容：地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球科学基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础，自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然地理实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践，自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然环境与人类活动的关系。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本模块旨在帮助学生了解基本的地球科学知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识，理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解一些自然地理现象的过程与原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理，增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强对生活中的自然地理现象进行观察、识别、描述、解释、欣赏的意识与能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力，树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立尊重自然、顺应自然、保护自然的观念。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860" y="619760"/>
            <a:ext cx="10654665" cy="5988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要求</a:t>
            </a: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225" y="1218565"/>
            <a:ext cx="10654665" cy="52158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0" checksum="2798278923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料，描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述地球所处的宇宙环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境，说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明太阳对地球的影响。</a:t>
            </a:r>
          </a:p>
          <a:p>
            <a:pPr indent="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0" checksum="2798278923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运用示意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明地球的圈层结构。</a:t>
            </a:r>
          </a:p>
          <a:p>
            <a:pPr indent="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0" checksum="2798278923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运用地质年代表等资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料，简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要描述地球的演化过程。</a:t>
            </a:r>
          </a:p>
          <a:p>
            <a:pPr indent="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0" checksum="2798278923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1.4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通过野外观察或运用视频、图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像，识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别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~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貌，描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述其景观的主要特点。</a:t>
            </a:r>
          </a:p>
          <a:p>
            <a:pPr indent="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0" checksum="2798278923"/>
                </a:ext>
              </a:extLs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1.5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运用图表等资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料，说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明大气的组成和垂直分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层，及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其与生产和生活的联系。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860" y="530225"/>
            <a:ext cx="10628630" cy="59048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1.6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运用示意图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明大气受热过程与热力环流原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理，并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解释相关现象。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1.7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运用示意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明水循环的过程及其地理意义。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1.8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运用图表等资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料，说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明海水性质和运动对人类活动的影响。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1.9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通过野外观察或运用土壤标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明土壤的主要形成因素。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1.10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通过野外观察或运用视频、图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像，识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别主要植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明其与自然环境的关系。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料，说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明常见自然灾害的成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因，了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解避灾、防灾的措施。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1.12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通过探究有关自然地理问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题，了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解地理信息技术的应用。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2969895"/>
            <a:ext cx="10644505" cy="2860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本模块主要包括四方面内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容：人口，城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镇和乡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村，产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业区位选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择，环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境与发展。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本模块旨在帮助学生了解基本社会经济活动的空间特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点，树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立绿色发展、共同发展、人地协调发展的观念。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5495" y="1940560"/>
            <a:ext cx="10643870" cy="709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5495" y="641985"/>
            <a:ext cx="10643235" cy="11245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必修二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225" y="642620"/>
            <a:ext cx="10662920" cy="464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zh-CN" altLang="en-US" sz="36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要求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4860" y="1311275"/>
            <a:ext cx="10662920" cy="53003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2009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料，描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述人口分布、迁移的特点及其影响因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素，并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结合实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例，解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释区域资源环境承载力、人口合理容量。</a:t>
            </a:r>
          </a:p>
          <a:p>
            <a:pPr indent="72009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结合实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例，解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释城镇和乡村内部的空间结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构，说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明合理利用城乡空间的意义。</a:t>
            </a:r>
          </a:p>
          <a:p>
            <a:pPr indent="72009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2.3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结合实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明地域文化在城乡景观上的体现。</a:t>
            </a:r>
          </a:p>
          <a:p>
            <a:pPr indent="72009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2.4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料，说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明不同地区城镇化的过程和特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点，以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及城镇化的利弊。</a:t>
            </a:r>
          </a:p>
          <a:p>
            <a:pPr indent="72009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2.5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结合实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明工业、农业和服务业的区位因素。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860" y="264795"/>
            <a:ext cx="10624185" cy="63982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72009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2.6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结合实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明运输方式和交通布局与区域发展的关系。</a:t>
            </a:r>
          </a:p>
          <a:p>
            <a:pPr indent="72009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2.7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以国家某项重大发展战略为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例，运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用不同类型的专题地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明其地理背景。</a:t>
            </a:r>
          </a:p>
          <a:p>
            <a:pPr indent="72009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2.8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结合实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明国家海洋权益、海洋发展战略及其重要意义。</a:t>
            </a:r>
          </a:p>
          <a:p>
            <a:pPr indent="72009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2.9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料，说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明南海诸岛是中国领土的组成部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分，钓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鱼岛及其附属岛屿是中国固有领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土，中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国对其拥有无可争辩的主权。</a:t>
            </a:r>
          </a:p>
          <a:p>
            <a:pPr indent="72009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2.10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运用资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料，归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纳人类面临的主要环境问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题，说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明协调人地关系和可持续发展的主要途径及其缘由。</a:t>
            </a:r>
          </a:p>
          <a:p>
            <a:pPr indent="720090" fontAlgn="auto">
              <a:lnSpc>
                <a:spcPct val="150000"/>
              </a:lnSpc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2.11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通过探究有关人文地理问</a:t>
            </a:r>
            <a:r>
              <a:rPr lang="zh-CN" altLang="en-US" sz="28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题，了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解地理信息技术的应用。</a:t>
            </a:r>
          </a:p>
          <a:p>
            <a:pPr indent="720090" fontAlgn="auto">
              <a:lnSpc>
                <a:spcPct val="15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地理课件</a:t>
            </a: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pitchFamily="34" charset="-122"/>
              </a:rPr>
              <a:t>本课结束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3&quot;:[4563121,4663482,20481688,4364912,4364878],&quot;71&quot;:[76235680068]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c5125cdc921eb88b0df3e391cdaccc7e81bf0d6"/>
  <p:tag name="KSO_WM_NEWLAYOUT_ID" val="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fgm#"/>
  <p:tag name="KSO_WM_DIAGRAM_GROUP_CODE" val="1"/>
  <p:tag name="KSO_WM_FIGMA_FLAG" val="#fgm#"/>
  <p:tag name="KSO_WM_UNIT_INDEX" val="1"/>
  <p:tag name="KSO_WM_UNIT_TYPE" val="f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自定义设计方案">
  <a:themeElements>
    <a:clrScheme name="">
      <a:dk1>
        <a:srgbClr val="000000"/>
      </a:dk1>
      <a:lt1>
        <a:srgbClr val="FFFFFF"/>
      </a:lt1>
      <a:dk2>
        <a:srgbClr val="352011"/>
      </a:dk2>
      <a:lt2>
        <a:srgbClr val="FCF8F5"/>
      </a:lt2>
      <a:accent1>
        <a:srgbClr val="B27554"/>
      </a:accent1>
      <a:accent2>
        <a:srgbClr val="D4A07B"/>
      </a:accent2>
      <a:accent3>
        <a:srgbClr val="B66E5E"/>
      </a:accent3>
      <a:accent4>
        <a:srgbClr val="D4957B"/>
      </a:accent4>
      <a:accent5>
        <a:srgbClr val="B48B55"/>
      </a:accent5>
      <a:accent6>
        <a:srgbClr val="CCAE76"/>
      </a:accent6>
      <a:hlink>
        <a:srgbClr val="0026E5"/>
      </a:hlink>
      <a:folHlink>
        <a:srgbClr val="7E1FA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1171</Words>
  <Application>Microsoft Office PowerPoint</Application>
  <PresentationFormat>宽屏</PresentationFormat>
  <Paragraphs>55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微软雅黑</vt:lpstr>
      <vt:lpstr>Arial</vt:lpstr>
      <vt:lpstr>宋体</vt:lpstr>
      <vt:lpstr>方正粗黑宋简体</vt:lpstr>
      <vt:lpstr>黑体</vt:lpstr>
      <vt:lpstr>Calibri</vt:lpstr>
      <vt:lpstr>等线</vt:lpstr>
      <vt:lpstr>等线 Light</vt:lpstr>
      <vt:lpstr>Office 主题​​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Administrator</cp:lastModifiedBy>
  <cp:revision>214</cp:revision>
  <dcterms:created xsi:type="dcterms:W3CDTF">2020-06-07T04:28:00Z</dcterms:created>
  <dcterms:modified xsi:type="dcterms:W3CDTF">2026-03-16T03:57:46Z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2052-12.1.0.22529</vt:lpwstr>
  </property>
  <property fmtid="{D5CDD505-2E9C-101B-9397-08002B2CF9AE}" pid="3" name="KSOTemplateUUID">
    <vt:lpwstr>v1.0_mb_Qt8qMb90gXcOVg455GySpw==</vt:lpwstr>
  </property>
  <property fmtid="{D5CDD505-2E9C-101B-9397-08002B2CF9AE}" pid="4" name="ICV">
    <vt:lpwstr>F15E6620AD7643FE950392B2D3C4A2CF_13</vt:lpwstr>
  </property>
</Properties>
</file>